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89838" cy="9875838"/>
  <p:notesSz cx="6858000" cy="9144000"/>
  <p:defaultTextStyle>
    <a:defPPr>
      <a:defRPr lang="en-US"/>
    </a:defPPr>
    <a:lvl1pPr marL="0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7352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4704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32056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9409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86761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64113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41465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18817" algn="l" defTabSz="57735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1">
          <p15:clr>
            <a:srgbClr val="A4A3A4"/>
          </p15:clr>
        </p15:guide>
        <p15:guide id="2" pos="23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7952" autoAdjust="0"/>
  </p:normalViewPr>
  <p:slideViewPr>
    <p:cSldViewPr snapToGrid="0" snapToObjects="1">
      <p:cViewPr varScale="1">
        <p:scale>
          <a:sx n="89" d="100"/>
          <a:sy n="89" d="100"/>
        </p:scale>
        <p:origin x="2720" y="176"/>
      </p:cViewPr>
      <p:guideLst>
        <p:guide orient="horz" pos="3111"/>
        <p:guide pos="23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3067912"/>
            <a:ext cx="6451362" cy="21169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477" y="5596309"/>
            <a:ext cx="5312887" cy="25238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4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9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6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4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18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0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44056" y="596667"/>
            <a:ext cx="1843434" cy="126945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800" y="596667"/>
            <a:ext cx="5407760" cy="126945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0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545" y="6346142"/>
            <a:ext cx="6451362" cy="1961451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545" y="4185803"/>
            <a:ext cx="6451362" cy="216033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73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47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2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094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867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64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414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188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6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800" y="3472547"/>
            <a:ext cx="3624938" cy="98186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1234" y="3472547"/>
            <a:ext cx="3626256" cy="981868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2" y="395493"/>
            <a:ext cx="6830854" cy="16459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210635"/>
            <a:ext cx="3353497" cy="9212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492" y="3131921"/>
            <a:ext cx="3353497" cy="569003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533" y="2210635"/>
            <a:ext cx="3354814" cy="9212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533" y="3131921"/>
            <a:ext cx="3354814" cy="569003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6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8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3" y="393205"/>
            <a:ext cx="2497005" cy="167340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416" y="393207"/>
            <a:ext cx="4242930" cy="8428755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93" y="2066613"/>
            <a:ext cx="2497005" cy="6755349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1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62" y="6913086"/>
            <a:ext cx="4553903" cy="81613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7662" y="882425"/>
            <a:ext cx="4553903" cy="5925503"/>
          </a:xfrm>
        </p:spPr>
        <p:txBody>
          <a:bodyPr/>
          <a:lstStyle>
            <a:lvl1pPr marL="0" indent="0">
              <a:buNone/>
              <a:defRPr sz="4000"/>
            </a:lvl1pPr>
            <a:lvl2pPr marL="577352" indent="0">
              <a:buNone/>
              <a:defRPr sz="3500"/>
            </a:lvl2pPr>
            <a:lvl3pPr marL="1154704" indent="0">
              <a:buNone/>
              <a:defRPr sz="3000"/>
            </a:lvl3pPr>
            <a:lvl4pPr marL="1732056" indent="0">
              <a:buNone/>
              <a:defRPr sz="2500"/>
            </a:lvl4pPr>
            <a:lvl5pPr marL="2309409" indent="0">
              <a:buNone/>
              <a:defRPr sz="2500"/>
            </a:lvl5pPr>
            <a:lvl6pPr marL="2886761" indent="0">
              <a:buNone/>
              <a:defRPr sz="2500"/>
            </a:lvl6pPr>
            <a:lvl7pPr marL="3464113" indent="0">
              <a:buNone/>
              <a:defRPr sz="2500"/>
            </a:lvl7pPr>
            <a:lvl8pPr marL="4041465" indent="0">
              <a:buNone/>
              <a:defRPr sz="2500"/>
            </a:lvl8pPr>
            <a:lvl9pPr marL="46188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62" y="7729216"/>
            <a:ext cx="4553903" cy="1159038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92" y="395493"/>
            <a:ext cx="6830854" cy="1645973"/>
          </a:xfrm>
          <a:prstGeom prst="rect">
            <a:avLst/>
          </a:prstGeom>
        </p:spPr>
        <p:txBody>
          <a:bodyPr vert="horz" lIns="115470" tIns="57735" rIns="115470" bIns="5773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304363"/>
            <a:ext cx="6830854" cy="6517596"/>
          </a:xfrm>
          <a:prstGeom prst="rect">
            <a:avLst/>
          </a:prstGeom>
        </p:spPr>
        <p:txBody>
          <a:bodyPr vert="horz" lIns="115470" tIns="57735" rIns="115470" bIns="5773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9492" y="9153440"/>
            <a:ext cx="1770962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8906-0BBE-0E46-8CBC-D36D6247CD1E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3196" y="9153440"/>
            <a:ext cx="2403449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9384" y="9153440"/>
            <a:ext cx="1770962" cy="525797"/>
          </a:xfrm>
          <a:prstGeom prst="rect">
            <a:avLst/>
          </a:prstGeom>
        </p:spPr>
        <p:txBody>
          <a:bodyPr vert="horz" lIns="115470" tIns="57735" rIns="115470" bIns="5773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B90B-7DDD-5E45-87EC-14B8B6DFE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7352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3014" indent="-433014" algn="l" defTabSz="577352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8197" indent="-360845" algn="l" defTabSz="577352" rtl="0" eaLnBrk="1" latinLnBrk="0" hangingPunct="1">
        <a:spcBef>
          <a:spcPct val="20000"/>
        </a:spcBef>
        <a:buFont typeface="Arial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3380" indent="-288676" algn="l" defTabSz="577352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0733" indent="-288676" algn="l" defTabSz="577352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8085" indent="-288676" algn="l" defTabSz="577352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75437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52789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30141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07493" indent="-288676" algn="l" defTabSz="57735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7352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4704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32056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9409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6761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64113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41465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18817" algn="l" defTabSz="57735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89838" cy="98724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47280" y="1908336"/>
            <a:ext cx="10832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Century Gothic"/>
                <a:cs typeface="Century Gothic"/>
              </a:rPr>
              <a:t>Spelling Patterns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pin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win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hit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sit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miss</a:t>
            </a:r>
          </a:p>
          <a:p>
            <a:pPr algn="ctr"/>
            <a:r>
              <a:rPr lang="en-US" sz="1400" dirty="0">
                <a:latin typeface="Century Gothic"/>
                <a:cs typeface="Century Gothic"/>
              </a:rPr>
              <a:t>kiss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2173" y="1908336"/>
            <a:ext cx="108326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latin typeface="Century Gothic"/>
                <a:cs typeface="Century Gothic"/>
              </a:rPr>
              <a:t>High</a:t>
            </a:r>
          </a:p>
          <a:p>
            <a:pPr algn="ctr"/>
            <a:r>
              <a:rPr lang="en-US" sz="1300" b="1" dirty="0">
                <a:latin typeface="Century Gothic"/>
                <a:cs typeface="Century Gothic"/>
              </a:rPr>
              <a:t>Frequency</a:t>
            </a:r>
          </a:p>
          <a:p>
            <a:pPr algn="ctr"/>
            <a:r>
              <a:rPr lang="en-US" sz="1300" b="1" dirty="0">
                <a:latin typeface="Century Gothic"/>
                <a:cs typeface="Century Gothic"/>
              </a:rPr>
              <a:t> </a:t>
            </a:r>
            <a:r>
              <a:rPr lang="en-US" sz="1300" b="1" u="sng" dirty="0">
                <a:latin typeface="Century Gothic"/>
                <a:cs typeface="Century Gothic"/>
              </a:rPr>
              <a:t>Words</a:t>
            </a:r>
          </a:p>
          <a:p>
            <a:pPr algn="ctr"/>
            <a:endParaRPr lang="en-US" sz="1600" b="1" dirty="0">
              <a:latin typeface="Century Gothic"/>
              <a:cs typeface="Century Gothic"/>
            </a:endParaRP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out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down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up</a:t>
            </a:r>
          </a:p>
          <a:p>
            <a:pPr algn="ctr"/>
            <a:r>
              <a:rPr lang="en-US" sz="1600" dirty="0">
                <a:latin typeface="Century Gothic"/>
                <a:cs typeface="Century Gothic"/>
              </a:rPr>
              <a:t>very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09925" y="5368590"/>
            <a:ext cx="28202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entury Gothic"/>
                <a:cs typeface="Century Gothic"/>
              </a:rPr>
              <a:t>Dates to remember</a:t>
            </a:r>
          </a:p>
          <a:p>
            <a:endParaRPr lang="en-US" sz="18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September 1</a:t>
            </a:r>
            <a:r>
              <a:rPr lang="en-US" sz="1400" baseline="30000" dirty="0">
                <a:latin typeface="Century Gothic"/>
                <a:cs typeface="Century Gothic"/>
              </a:rPr>
              <a:t>st</a:t>
            </a:r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Labor Day (NO SCHOOL)</a:t>
            </a:r>
          </a:p>
          <a:p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September 7</a:t>
            </a:r>
          </a:p>
          <a:p>
            <a:r>
              <a:rPr lang="en-US" sz="1400" dirty="0" err="1">
                <a:latin typeface="Century Gothic"/>
                <a:cs typeface="Century Gothic"/>
              </a:rPr>
              <a:t>Grandhawks</a:t>
            </a:r>
            <a:r>
              <a:rPr lang="en-US" sz="1400" dirty="0">
                <a:latin typeface="Century Gothic"/>
                <a:cs typeface="Century Gothic"/>
              </a:rPr>
              <a:t> Picnic (4:00)</a:t>
            </a:r>
          </a:p>
          <a:p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September 11</a:t>
            </a:r>
            <a:r>
              <a:rPr lang="en-US" sz="1400" baseline="30000" dirty="0">
                <a:latin typeface="Century Gothic"/>
                <a:cs typeface="Century Gothic"/>
              </a:rPr>
              <a:t>th</a:t>
            </a:r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Parent/teacher Conferences</a:t>
            </a:r>
          </a:p>
          <a:p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September 12</a:t>
            </a:r>
            <a:r>
              <a:rPr lang="en-US" sz="1400" baseline="30000" dirty="0">
                <a:latin typeface="Century Gothic"/>
                <a:cs typeface="Century Gothic"/>
              </a:rPr>
              <a:t>th</a:t>
            </a:r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Skate Night</a:t>
            </a:r>
          </a:p>
          <a:p>
            <a:endParaRPr lang="en-US" sz="1400" dirty="0">
              <a:latin typeface="Century Gothic"/>
              <a:cs typeface="Century Gothic"/>
            </a:endParaRPr>
          </a:p>
          <a:p>
            <a:r>
              <a:rPr lang="en-US" sz="1400" dirty="0">
                <a:latin typeface="Century Gothic"/>
                <a:cs typeface="Century Gothic"/>
              </a:rPr>
              <a:t>September 26</a:t>
            </a:r>
            <a:r>
              <a:rPr lang="en-US" sz="1400" baseline="30000" dirty="0">
                <a:latin typeface="Century Gothic"/>
                <a:cs typeface="Century Gothic"/>
              </a:rPr>
              <a:t>th</a:t>
            </a:r>
          </a:p>
          <a:p>
            <a:r>
              <a:rPr lang="en-US" sz="1400" dirty="0">
                <a:latin typeface="Century Gothic"/>
                <a:cs typeface="Century Gothic"/>
              </a:rPr>
              <a:t>Annual Giving Campaign Party</a:t>
            </a:r>
          </a:p>
          <a:p>
            <a:pPr algn="ctr"/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308" y="1832100"/>
            <a:ext cx="304338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Century Gothic"/>
                <a:cs typeface="Century Gothic"/>
              </a:rPr>
              <a:t>August 25 - 29</a:t>
            </a:r>
          </a:p>
          <a:p>
            <a:pPr algn="ctr"/>
            <a:r>
              <a:rPr lang="en-US" sz="1800" b="1" dirty="0">
                <a:latin typeface="Century Gothic"/>
                <a:cs typeface="Century Gothic"/>
              </a:rPr>
              <a:t>What we are learning!</a:t>
            </a:r>
            <a:endParaRPr lang="en-US" sz="1200" b="1" dirty="0">
              <a:latin typeface="Century Gothic"/>
              <a:cs typeface="Century Gothic"/>
            </a:endParaRPr>
          </a:p>
          <a:p>
            <a:endParaRPr lang="en-US" sz="1400" b="1" dirty="0">
              <a:latin typeface="Century Gothic"/>
              <a:cs typeface="Century Gothic"/>
            </a:endParaRPr>
          </a:p>
          <a:p>
            <a:r>
              <a:rPr lang="en-US" sz="1300" b="1" dirty="0">
                <a:latin typeface="Century Gothic"/>
                <a:cs typeface="Century Gothic"/>
              </a:rPr>
              <a:t>Comprehension Focus: </a:t>
            </a:r>
          </a:p>
          <a:p>
            <a:r>
              <a:rPr lang="en-US" sz="1300" dirty="0">
                <a:latin typeface="Century Gothic"/>
                <a:cs typeface="Century Gothic"/>
              </a:rPr>
              <a:t>key details</a:t>
            </a:r>
          </a:p>
          <a:p>
            <a:endParaRPr lang="en-US" sz="1300" dirty="0">
              <a:latin typeface="Century Gothic"/>
              <a:cs typeface="Century Gothic"/>
            </a:endParaRPr>
          </a:p>
          <a:p>
            <a:r>
              <a:rPr lang="en-US" sz="1300" b="1" dirty="0">
                <a:latin typeface="Century Gothic"/>
                <a:cs typeface="Century Gothic"/>
              </a:rPr>
              <a:t>Word Work:</a:t>
            </a:r>
          </a:p>
          <a:p>
            <a:r>
              <a:rPr lang="en-US" sz="1300" dirty="0">
                <a:latin typeface="Century Gothic"/>
                <a:cs typeface="Century Gothic"/>
              </a:rPr>
              <a:t>short I (the sound in insect)</a:t>
            </a:r>
          </a:p>
          <a:p>
            <a:r>
              <a:rPr lang="en-US" sz="1300" dirty="0">
                <a:latin typeface="Century Gothic"/>
                <a:cs typeface="Century Gothic"/>
              </a:rPr>
              <a:t>double final consonants</a:t>
            </a:r>
          </a:p>
          <a:p>
            <a:endParaRPr lang="en-US" sz="1300" dirty="0">
              <a:latin typeface="Century Gothic"/>
              <a:cs typeface="Century Gothic"/>
            </a:endParaRPr>
          </a:p>
          <a:p>
            <a:r>
              <a:rPr lang="en-US" sz="1300" b="1" dirty="0">
                <a:latin typeface="Century Gothic"/>
                <a:cs typeface="Century Gothic"/>
              </a:rPr>
              <a:t>Grammar:</a:t>
            </a:r>
          </a:p>
          <a:p>
            <a:r>
              <a:rPr lang="en-US" sz="1300" dirty="0">
                <a:latin typeface="Century Gothic"/>
                <a:cs typeface="Century Gothic"/>
              </a:rPr>
              <a:t>word order in sentences</a:t>
            </a:r>
          </a:p>
          <a:p>
            <a:endParaRPr lang="en-US" sz="1300" dirty="0">
              <a:latin typeface="Century Gothic"/>
              <a:cs typeface="Century Gothic"/>
            </a:endParaRPr>
          </a:p>
          <a:p>
            <a:r>
              <a:rPr lang="en-US" sz="1300" b="1" dirty="0">
                <a:latin typeface="Century Gothic"/>
                <a:cs typeface="Century Gothic"/>
              </a:rPr>
              <a:t>Math: </a:t>
            </a:r>
          </a:p>
          <a:p>
            <a:r>
              <a:rPr lang="en-US" sz="1300" dirty="0">
                <a:latin typeface="Century Gothic"/>
                <a:cs typeface="Century Gothic"/>
              </a:rPr>
              <a:t>addition </a:t>
            </a:r>
          </a:p>
          <a:p>
            <a:r>
              <a:rPr lang="en-US" sz="1300" dirty="0">
                <a:latin typeface="Century Gothic"/>
                <a:cs typeface="Century Gothic"/>
              </a:rPr>
              <a:t>-word problems, missing</a:t>
            </a:r>
          </a:p>
          <a:p>
            <a:r>
              <a:rPr lang="en-US" sz="1300" dirty="0">
                <a:latin typeface="Century Gothic"/>
                <a:cs typeface="Century Gothic"/>
              </a:rPr>
              <a:t>  addends</a:t>
            </a:r>
          </a:p>
          <a:p>
            <a:r>
              <a:rPr lang="en-US" sz="1300" dirty="0">
                <a:latin typeface="Century Gothic"/>
                <a:cs typeface="Century Gothic"/>
              </a:rPr>
              <a:t>subtraction</a:t>
            </a:r>
          </a:p>
          <a:p>
            <a:r>
              <a:rPr lang="en-US" sz="1300" dirty="0">
                <a:latin typeface="Century Gothic"/>
                <a:cs typeface="Century Gothic"/>
              </a:rPr>
              <a:t>-using a number line</a:t>
            </a:r>
          </a:p>
          <a:p>
            <a:endParaRPr lang="en-US" sz="1600" dirty="0"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702" y="6526524"/>
            <a:ext cx="304338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>
                <a:latin typeface="Century Gothic"/>
                <a:cs typeface="Century Gothic"/>
              </a:rPr>
              <a:t>Reminders </a:t>
            </a:r>
          </a:p>
          <a:p>
            <a:endParaRPr lang="en-US" sz="1500" b="1" dirty="0">
              <a:latin typeface="Century Gothic"/>
              <a:cs typeface="Century Gothic"/>
            </a:endParaRPr>
          </a:p>
          <a:p>
            <a:r>
              <a:rPr lang="en-US" sz="1200" dirty="0">
                <a:latin typeface="Century Gothic"/>
                <a:cs typeface="Century Gothic"/>
              </a:rPr>
              <a:t>*Join Class Dojo</a:t>
            </a:r>
          </a:p>
          <a:p>
            <a:endParaRPr lang="en-US" sz="1200" b="1" i="1" dirty="0">
              <a:latin typeface="Century Gothic"/>
              <a:cs typeface="Century Gothic"/>
            </a:endParaRPr>
          </a:p>
          <a:p>
            <a:r>
              <a:rPr lang="en-US" sz="1200" b="1" i="1" dirty="0">
                <a:latin typeface="Century Gothic"/>
                <a:cs typeface="Century Gothic"/>
              </a:rPr>
              <a:t>*</a:t>
            </a:r>
            <a:r>
              <a:rPr lang="en-US" sz="1200" dirty="0">
                <a:latin typeface="Century Gothic"/>
                <a:cs typeface="Century Gothic"/>
              </a:rPr>
              <a:t>Donate to the Annual Giving Campaign</a:t>
            </a:r>
          </a:p>
          <a:p>
            <a:endParaRPr lang="en-US" sz="1200" dirty="0">
              <a:latin typeface="Century Gothic"/>
              <a:cs typeface="Century Gothic"/>
            </a:endParaRPr>
          </a:p>
          <a:p>
            <a:r>
              <a:rPr lang="en-US" sz="1200" dirty="0">
                <a:latin typeface="Century Gothic"/>
                <a:cs typeface="Century Gothic"/>
              </a:rPr>
              <a:t>*Graded papers will</a:t>
            </a:r>
          </a:p>
          <a:p>
            <a:r>
              <a:rPr lang="en-US" sz="1200" dirty="0">
                <a:latin typeface="Century Gothic"/>
                <a:cs typeface="Century Gothic"/>
              </a:rPr>
              <a:t>be in your child’s </a:t>
            </a:r>
          </a:p>
          <a:p>
            <a:r>
              <a:rPr lang="en-US" sz="1200" dirty="0">
                <a:latin typeface="Century Gothic"/>
                <a:cs typeface="Century Gothic"/>
              </a:rPr>
              <a:t>binder on Wednesday</a:t>
            </a:r>
          </a:p>
          <a:p>
            <a:r>
              <a:rPr lang="en-US" sz="1200">
                <a:latin typeface="Century Gothic"/>
                <a:cs typeface="Century Gothic"/>
              </a:rPr>
              <a:t>Initial </a:t>
            </a:r>
            <a:r>
              <a:rPr lang="en-US" sz="1200" dirty="0">
                <a:latin typeface="Century Gothic"/>
                <a:cs typeface="Century Gothic"/>
              </a:rPr>
              <a:t>the conduct </a:t>
            </a:r>
          </a:p>
          <a:p>
            <a:r>
              <a:rPr lang="en-US" sz="1200" dirty="0">
                <a:latin typeface="Century Gothic"/>
                <a:cs typeface="Century Gothic"/>
              </a:rPr>
              <a:t>sheet EVERY night</a:t>
            </a:r>
          </a:p>
          <a:p>
            <a:pPr algn="ctr"/>
            <a:endParaRPr lang="en-US" sz="15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7568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129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Heinlein</dc:creator>
  <cp:lastModifiedBy>ELIZABETH T BRISTER</cp:lastModifiedBy>
  <cp:revision>29</cp:revision>
  <dcterms:created xsi:type="dcterms:W3CDTF">2014-09-02T00:08:18Z</dcterms:created>
  <dcterms:modified xsi:type="dcterms:W3CDTF">2025-08-25T17:09:59Z</dcterms:modified>
</cp:coreProperties>
</file>